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64" r:id="rId3"/>
    <p:sldId id="257" r:id="rId4"/>
    <p:sldId id="273" r:id="rId5"/>
    <p:sldId id="258" r:id="rId6"/>
    <p:sldId id="265" r:id="rId7"/>
    <p:sldId id="262" r:id="rId8"/>
    <p:sldId id="266" r:id="rId9"/>
    <p:sldId id="274" r:id="rId10"/>
    <p:sldId id="260" r:id="rId11"/>
    <p:sldId id="261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>
      <p:cViewPr>
        <p:scale>
          <a:sx n="71" d="100"/>
          <a:sy n="71" d="100"/>
        </p:scale>
        <p:origin x="2264" y="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7F64-DEB8-7145-855A-2D6C58021F6B}" type="datetimeFigureOut">
              <a:rPr kumimoji="1" lang="zh-CN" altLang="en-US" smtClean="0"/>
              <a:t>17/1/27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22BF3-EE06-F84C-B95C-949FD68325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74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2BF3-EE06-F84C-B95C-949FD68325B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26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3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7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7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9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8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6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0762-6B36-4171-9B88-5811FF0F115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505E-2C82-45D4-99AF-E19F86B21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emi.luan@gmail.com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751171"/>
            <a:ext cx="77724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  <a:t>A new R package</a:t>
            </a:r>
            <a:b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</a:br>
            <a: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  <a:t/>
            </a:r>
            <a:br>
              <a:rPr kumimoji="1" lang="en-US" altLang="zh-CN" sz="3200" dirty="0" smtClean="0">
                <a:latin typeface="Wawati SC" charset="-122"/>
                <a:ea typeface="Wawati SC" charset="-122"/>
                <a:cs typeface="Wawati SC" charset="-122"/>
              </a:rPr>
            </a:b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statTarget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dirty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 smtClean="0">
                <a:latin typeface="Arial" charset="0"/>
                <a:ea typeface="Arial" charset="0"/>
                <a:cs typeface="Arial" charset="0"/>
              </a:rPr>
              <a:t>Hemi Luan</a:t>
            </a:r>
            <a:br>
              <a:rPr kumimoji="1" lang="en-US" altLang="zh-CN" sz="1800" dirty="0" smtClean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>
                <a:latin typeface="Arial" charset="0"/>
                <a:ea typeface="Arial" charset="0"/>
                <a:cs typeface="Arial" charset="0"/>
                <a:hlinkClick r:id="rId2"/>
              </a:rPr>
              <a:t>hemi.luan@gmail.com</a:t>
            </a:r>
            <a: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  <a:t>; </a:t>
            </a:r>
            <a:r>
              <a:rPr kumimoji="1" lang="en-US" altLang="zh-CN" sz="1800" dirty="0" err="1">
                <a:latin typeface="Arial" charset="0"/>
                <a:ea typeface="Arial" charset="0"/>
                <a:cs typeface="Arial" charset="0"/>
              </a:rPr>
              <a:t>hm-luan@msn.com</a:t>
            </a:r>
            <a: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kumimoji="1" lang="en-US" altLang="zh-CN" sz="1800" dirty="0"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zh-CN" sz="1800" dirty="0" smtClean="0">
                <a:latin typeface="Arial" charset="0"/>
                <a:ea typeface="Arial" charset="0"/>
                <a:cs typeface="Arial" charset="0"/>
              </a:rPr>
              <a:t>Hong Kong Baptist University</a:t>
            </a:r>
            <a:endParaRPr kumimoji="1" lang="zh-CN" altLang="en-US"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412" y="1588452"/>
            <a:ext cx="430581" cy="3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2056"/>
              </p:ext>
            </p:extLst>
          </p:nvPr>
        </p:nvGraphicFramePr>
        <p:xfrm>
          <a:off x="368374" y="1388183"/>
          <a:ext cx="5515162" cy="1862871"/>
        </p:xfrm>
        <a:graphic>
          <a:graphicData uri="http://schemas.openxmlformats.org/drawingml/2006/table">
            <a:tbl>
              <a:tblPr/>
              <a:tblGrid>
                <a:gridCol w="1934422"/>
                <a:gridCol w="1193580"/>
                <a:gridCol w="1193580"/>
                <a:gridCol w="1193580"/>
              </a:tblGrid>
              <a:tr h="280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sample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class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order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batch01_C05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batch01_S07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batch01_C10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batch01_QC04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21869"/>
              </p:ext>
            </p:extLst>
          </p:nvPr>
        </p:nvGraphicFramePr>
        <p:xfrm>
          <a:off x="368374" y="3871195"/>
          <a:ext cx="7648764" cy="2801380"/>
        </p:xfrm>
        <a:graphic>
          <a:graphicData uri="http://schemas.openxmlformats.org/drawingml/2006/table">
            <a:tbl>
              <a:tblPr/>
              <a:tblGrid>
                <a:gridCol w="1216531"/>
                <a:gridCol w="1691957"/>
                <a:gridCol w="1566109"/>
                <a:gridCol w="1510177"/>
                <a:gridCol w="1663990"/>
              </a:tblGrid>
              <a:tr h="18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batch01_QC03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batch01_QC01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batch01_QC02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batch01_C05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78.02055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452.00345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22455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138.96337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6635.4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8062.3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6294.6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6380.5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73.53838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26493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385.12885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57625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56964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59045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237.02815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90166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90442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222.02744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34676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399.33298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42457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41942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209710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394.23541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36120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29848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36707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5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446.13947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7789.3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9748.6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8932.4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组 5"/>
          <p:cNvGrpSpPr/>
          <p:nvPr/>
        </p:nvGrpSpPr>
        <p:grpSpPr>
          <a:xfrm>
            <a:off x="2324057" y="218774"/>
            <a:ext cx="4280732" cy="707864"/>
            <a:chOff x="3947" y="1254998"/>
            <a:chExt cx="1179774" cy="707864"/>
          </a:xfrm>
        </p:grpSpPr>
        <p:sp>
          <p:nvSpPr>
            <p:cNvPr id="7" name="圆角矩形 6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 dirty="0" smtClean="0">
                  <a:solidFill>
                    <a:schemeClr val="tx1"/>
                  </a:solidFill>
                </a:rPr>
                <a:t>Data input for shift correction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78033" y="1006555"/>
            <a:ext cx="365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Meta information (</a:t>
            </a:r>
            <a:r>
              <a:rPr kumimoji="1" lang="en-US" altLang="zh-CN" dirty="0" err="1" smtClean="0"/>
              <a:t>Pheno</a:t>
            </a:r>
            <a:r>
              <a:rPr kumimoji="1" lang="en-US" altLang="zh-CN" dirty="0" smtClean="0"/>
              <a:t> File)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917864" y="3532981"/>
            <a:ext cx="44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Expression data (Profile File)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25834" y="597329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Saved as .csv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 rot="5400000">
            <a:off x="3093521" y="-781153"/>
            <a:ext cx="288032" cy="4675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 flipH="1">
            <a:off x="5711204" y="1412776"/>
            <a:ext cx="241745" cy="16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52949" y="1280015"/>
            <a:ext cx="27754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Do not change the column name</a:t>
            </a:r>
          </a:p>
          <a:p>
            <a:endParaRPr kumimoji="1" lang="en-US" altLang="zh-CN" sz="1200" dirty="0"/>
          </a:p>
          <a:p>
            <a:pPr marL="171450" indent="-171450">
              <a:buFont typeface="Arial" charset="0"/>
              <a:buChar char="•"/>
            </a:pPr>
            <a:r>
              <a:rPr kumimoji="1" lang="en-US" altLang="zh-CN" sz="1400" b="1" dirty="0" smtClean="0"/>
              <a:t>Class</a:t>
            </a:r>
            <a:r>
              <a:rPr kumimoji="1" lang="en-US" altLang="zh-CN" sz="1200" dirty="0" smtClean="0"/>
              <a:t>: The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solidFill>
                  <a:srgbClr val="C00000"/>
                </a:solidFill>
              </a:rPr>
              <a:t>QC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should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be labeled as </a:t>
            </a:r>
            <a:r>
              <a:rPr kumimoji="1" lang="en-US" altLang="zh-CN" sz="1200" dirty="0" smtClean="0">
                <a:solidFill>
                  <a:srgbClr val="C00000"/>
                </a:solidFill>
              </a:rPr>
              <a:t>NA</a:t>
            </a:r>
            <a:r>
              <a:rPr kumimoji="1" lang="en-US" altLang="zh-CN" sz="1200" dirty="0" smtClean="0"/>
              <a:t>. </a:t>
            </a:r>
            <a:r>
              <a:rPr kumimoji="1" lang="en-US" altLang="zh-CN" sz="1200" b="1" dirty="0" smtClean="0"/>
              <a:t>Order</a:t>
            </a:r>
            <a:r>
              <a:rPr kumimoji="1" lang="en-US" altLang="zh-CN" sz="1200" dirty="0" smtClean="0"/>
              <a:t> : Injection sequence</a:t>
            </a:r>
          </a:p>
          <a:p>
            <a:pPr marL="171450" indent="-171450">
              <a:buFont typeface="Arial" charset="0"/>
              <a:buChar char="•"/>
            </a:pPr>
            <a:r>
              <a:rPr kumimoji="1" lang="en-US" altLang="zh-CN" sz="1200" b="1" dirty="0" smtClean="0"/>
              <a:t>Batch</a:t>
            </a:r>
            <a:r>
              <a:rPr kumimoji="1" lang="en-US" altLang="zh-CN" sz="1200" dirty="0" smtClean="0"/>
              <a:t>: the analysis blocks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or batches.</a:t>
            </a:r>
          </a:p>
          <a:p>
            <a:pPr marL="171450" indent="-171450">
              <a:buFont typeface="Arial" charset="0"/>
              <a:buChar char="•"/>
            </a:pPr>
            <a:r>
              <a:rPr kumimoji="1" lang="en-US" altLang="zh-CN" sz="1200" b="1" dirty="0" smtClean="0"/>
              <a:t>Sample name </a:t>
            </a:r>
            <a:r>
              <a:rPr kumimoji="1" lang="en-US" altLang="zh-CN" sz="1200" dirty="0" smtClean="0"/>
              <a:t>should be </a:t>
            </a:r>
            <a:r>
              <a:rPr kumimoji="1" lang="en-US" altLang="zh-CN" sz="1200" dirty="0" smtClean="0">
                <a:solidFill>
                  <a:srgbClr val="C00000"/>
                </a:solidFill>
              </a:rPr>
              <a:t>consistent</a:t>
            </a:r>
            <a:r>
              <a:rPr kumimoji="1" lang="en-US" altLang="zh-CN" sz="1200" dirty="0" smtClean="0"/>
              <a:t> in </a:t>
            </a:r>
            <a:r>
              <a:rPr kumimoji="1" lang="en-US" altLang="zh-CN" sz="1200" dirty="0" err="1" smtClean="0"/>
              <a:t>Pheno</a:t>
            </a:r>
            <a:r>
              <a:rPr kumimoji="1" lang="en-US" altLang="zh-CN" sz="1200" dirty="0" smtClean="0"/>
              <a:t> file and Profile file.</a:t>
            </a:r>
            <a:endParaRPr kumimoji="1" lang="zh-CN" altLang="en-US" sz="1200" dirty="0" smtClean="0"/>
          </a:p>
          <a:p>
            <a:endParaRPr kumimoji="1" lang="en-US" altLang="zh-CN" sz="1200" dirty="0" smtClean="0"/>
          </a:p>
          <a:p>
            <a:r>
              <a:rPr kumimoji="1" lang="en-US" altLang="zh-CN" sz="1200" dirty="0" smtClean="0"/>
              <a:t> </a:t>
            </a:r>
            <a:endParaRPr kumimoji="1"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541600" y="3886740"/>
            <a:ext cx="920387" cy="277029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 rot="5400000">
            <a:off x="4582040" y="860014"/>
            <a:ext cx="274415" cy="633910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16396" y="3422732"/>
            <a:ext cx="404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Metabolites ID       Sample name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979378" y="3666711"/>
            <a:ext cx="0" cy="18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2341800" y="3666711"/>
            <a:ext cx="0" cy="18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7" idx="0"/>
          </p:cNvCxnSpPr>
          <p:nvPr/>
        </p:nvCxnSpPr>
        <p:spPr>
          <a:xfrm flipH="1" flipV="1">
            <a:off x="1909752" y="3168891"/>
            <a:ext cx="427458" cy="25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742361" y="243194"/>
            <a:ext cx="4280732" cy="707864"/>
            <a:chOff x="-16786" y="1234265"/>
            <a:chExt cx="1179774" cy="707864"/>
          </a:xfrm>
          <a:noFill/>
        </p:grpSpPr>
        <p:sp>
          <p:nvSpPr>
            <p:cNvPr id="4" name="圆角矩形 3"/>
            <p:cNvSpPr/>
            <p:nvPr/>
          </p:nvSpPr>
          <p:spPr>
            <a:xfrm>
              <a:off x="-16786" y="1234265"/>
              <a:ext cx="1179774" cy="70786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 dirty="0" smtClean="0">
                  <a:solidFill>
                    <a:schemeClr val="tx1"/>
                  </a:solidFill>
                </a:rPr>
                <a:t>Data </a:t>
              </a:r>
              <a:r>
                <a:rPr lang="en-US" altLang="zh-CN" sz="2000" b="1" dirty="0" smtClean="0">
                  <a:solidFill>
                    <a:schemeClr val="tx1"/>
                  </a:solidFill>
                </a:rPr>
                <a:t>input for  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statistical </a:t>
              </a:r>
              <a:r>
                <a:rPr lang="en-US" altLang="zh-CN" sz="2000" b="1" kern="1200" dirty="0" smtClean="0">
                  <a:solidFill>
                    <a:schemeClr val="tx1"/>
                  </a:solidFill>
                </a:rPr>
                <a:t>analysis 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1913"/>
              </p:ext>
            </p:extLst>
          </p:nvPr>
        </p:nvGraphicFramePr>
        <p:xfrm>
          <a:off x="1395263" y="2040056"/>
          <a:ext cx="6687786" cy="4452726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955398"/>
                <a:gridCol w="955398"/>
                <a:gridCol w="955398"/>
                <a:gridCol w="955398"/>
                <a:gridCol w="955398"/>
                <a:gridCol w="955398"/>
                <a:gridCol w="955398"/>
              </a:tblGrid>
              <a:tr h="231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Group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0.0269394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0.212481308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0.421938647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0.072731082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0.476999498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0.004056653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0.104999071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0.014279731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0.024105957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0.167094773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0.004056653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0.570556469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0.171406702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0.02019163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0.061832702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0.014602305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4.650099858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0.022114445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0.007105695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0.156819962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0.045739012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0.36876884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0.019088228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0.006108264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0.278668387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0.008098186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0.235025541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0.182280343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0.025622084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0.046807751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0.019498917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0.683527006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0.035527196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0.014959372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0.430006029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0.004056653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0.060402839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0.015232417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0.007500019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0.149098523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168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0.015402529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1.036678761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0.155572884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0.022977097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0.152309431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0.036884932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6.041892945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0.103977726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0.017530557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0.299275534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  <a:tr h="3837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0.031621389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6.028034401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0.352036582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0.086246923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0.935893131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679" marR="12679" marT="12679" marB="0" anchor="b"/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1527785" y="2072618"/>
            <a:ext cx="684549" cy="445272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475315" y="2040056"/>
            <a:ext cx="684549" cy="44527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1849251" y="1636927"/>
            <a:ext cx="3036" cy="3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76659" y="1284636"/>
            <a:ext cx="30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Sample name   </a:t>
            </a:r>
            <a:r>
              <a:rPr kumimoji="1" lang="en-US" altLang="zh-CN" sz="1400" b="1" dirty="0">
                <a:solidFill>
                  <a:srgbClr val="FF0000"/>
                </a:solidFill>
              </a:rPr>
              <a:t>C</a:t>
            </a:r>
            <a:r>
              <a:rPr kumimoji="1" lang="en-US" altLang="zh-CN" sz="1400" b="1" dirty="0" smtClean="0">
                <a:solidFill>
                  <a:srgbClr val="FF0000"/>
                </a:solidFill>
              </a:rPr>
              <a:t>lass Factor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2855934" y="1633271"/>
            <a:ext cx="3036" cy="3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 rot="5400000">
            <a:off x="5480076" y="-30776"/>
            <a:ext cx="282760" cy="4452726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7296129" y="1717083"/>
            <a:ext cx="3036" cy="3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712257" y="1419434"/>
            <a:ext cx="137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Metabolites ID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8215571" y="3973006"/>
            <a:ext cx="690044" cy="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952502" y="3458909"/>
            <a:ext cx="137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FF0000"/>
                </a:solidFill>
              </a:rPr>
              <a:t>Concentration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57323" y="858361"/>
            <a:ext cx="232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Saved as .csv --Stat File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342421" y="1320582"/>
            <a:ext cx="2363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zh-CN" sz="1200" dirty="0"/>
              <a:t>The </a:t>
            </a:r>
            <a:r>
              <a:rPr kumimoji="1" lang="en-US" altLang="zh-CN" sz="1200" dirty="0">
                <a:solidFill>
                  <a:srgbClr val="C00000"/>
                </a:solidFill>
              </a:rPr>
              <a:t>sample</a:t>
            </a:r>
            <a:r>
              <a:rPr kumimoji="1" lang="en-US" altLang="zh-CN" sz="1200" dirty="0"/>
              <a:t> class or group should be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matched with </a:t>
            </a:r>
            <a:r>
              <a:rPr kumimoji="1" lang="en-US" altLang="zh-CN" sz="1200" dirty="0">
                <a:solidFill>
                  <a:srgbClr val="C00000"/>
                </a:solidFill>
              </a:rPr>
              <a:t>ordinal number, e.g., 1,2,3,4,5</a:t>
            </a:r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72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6" y="1469063"/>
            <a:ext cx="7785100" cy="9652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322733"/>
            <a:ext cx="7848600" cy="7112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97152"/>
            <a:ext cx="7810500" cy="990600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2450684" y="251980"/>
            <a:ext cx="4280732" cy="707864"/>
            <a:chOff x="3947" y="1254998"/>
            <a:chExt cx="1179774" cy="707864"/>
          </a:xfrm>
        </p:grpSpPr>
        <p:sp>
          <p:nvSpPr>
            <p:cNvPr id="30" name="圆角矩形 29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/>
                <a:t>Output </a:t>
              </a:r>
              <a:r>
                <a:rPr lang="en-US" altLang="zh-CN" sz="2000" b="1" kern="1200" dirty="0" smtClean="0"/>
                <a:t>for </a:t>
              </a:r>
              <a:r>
                <a:rPr lang="en-US" altLang="zh-CN" sz="2000" b="1" dirty="0"/>
                <a:t>Shift Correction</a:t>
              </a:r>
              <a:endParaRPr lang="zh-CN" altLang="en-US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186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2523057" y="416148"/>
            <a:ext cx="4280732" cy="707864"/>
            <a:chOff x="3947" y="1254998"/>
            <a:chExt cx="1179774" cy="707864"/>
          </a:xfrm>
        </p:grpSpPr>
        <p:sp>
          <p:nvSpPr>
            <p:cNvPr id="6" name="圆角矩形 5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/>
                <a:t>Output </a:t>
              </a:r>
              <a:r>
                <a:rPr lang="en-US" altLang="zh-CN" sz="2000" b="1" kern="1200" dirty="0" smtClean="0"/>
                <a:t>for </a:t>
              </a:r>
              <a:r>
                <a:rPr lang="en-US" altLang="zh-CN" sz="2000" b="1" dirty="0"/>
                <a:t>S</a:t>
              </a:r>
              <a:r>
                <a:rPr lang="en-US" altLang="zh-CN" sz="2000" b="1" kern="1200" dirty="0" smtClean="0"/>
                <a:t>tatistical </a:t>
              </a:r>
              <a:r>
                <a:rPr lang="en-US" altLang="zh-CN" sz="2000" b="1" dirty="0"/>
                <a:t>A</a:t>
              </a:r>
              <a:r>
                <a:rPr lang="en-US" altLang="zh-CN" sz="2000" b="1" kern="1200" dirty="0" smtClean="0"/>
                <a:t>nalysis </a:t>
              </a:r>
              <a:endParaRPr lang="zh-CN" altLang="en-US" sz="2000" b="1" kern="1200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2" y="1489451"/>
            <a:ext cx="7810500" cy="158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47" y="3177109"/>
            <a:ext cx="5156200" cy="1917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47" y="5082233"/>
            <a:ext cx="514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48680"/>
            <a:ext cx="5156200" cy="2628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356992"/>
            <a:ext cx="5168900" cy="317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27321"/>
            <a:ext cx="2082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979712" y="332656"/>
            <a:ext cx="5505692" cy="707864"/>
            <a:chOff x="3947" y="1254998"/>
            <a:chExt cx="1179774" cy="707864"/>
          </a:xfrm>
        </p:grpSpPr>
        <p:sp>
          <p:nvSpPr>
            <p:cNvPr id="5" name="圆角矩形 4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/>
                <a:t>Typical plot in </a:t>
              </a:r>
              <a:r>
                <a:rPr lang="en-US" altLang="zh-CN" sz="2000" b="1" dirty="0"/>
                <a:t>for </a:t>
              </a:r>
              <a:r>
                <a:rPr lang="en-US" altLang="zh-CN" sz="2000" b="1"/>
                <a:t>Shift </a:t>
              </a:r>
              <a:r>
                <a:rPr lang="en-US" altLang="zh-CN" sz="2000" b="1" smtClean="0"/>
                <a:t>Correction</a:t>
              </a:r>
              <a:r>
                <a:rPr lang="en-US" altLang="zh-CN" sz="2000" b="1"/>
                <a:t> </a:t>
              </a:r>
              <a:r>
                <a:rPr lang="en-US" altLang="zh-CN" sz="2000" b="1" smtClean="0"/>
                <a:t>function</a:t>
              </a:r>
              <a:endParaRPr lang="zh-CN" altLang="en-US" sz="2000" b="1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44561"/>
            <a:ext cx="3461845" cy="33133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56768" y="5396383"/>
            <a:ext cx="133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loplot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50" y="1772816"/>
            <a:ext cx="4587873" cy="3098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24128" y="5396383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Distribution of RSD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9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1979712" y="332656"/>
            <a:ext cx="5505692" cy="707864"/>
            <a:chOff x="3947" y="1254998"/>
            <a:chExt cx="1179774" cy="707864"/>
          </a:xfrm>
        </p:grpSpPr>
        <p:sp>
          <p:nvSpPr>
            <p:cNvPr id="6" name="圆角矩形 5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/>
                <a:t>Typical plot in </a:t>
              </a:r>
              <a:r>
                <a:rPr lang="en-US" altLang="zh-CN" sz="2000" b="1" dirty="0"/>
                <a:t>for </a:t>
              </a:r>
              <a:r>
                <a:rPr lang="en-US" altLang="zh-CN" sz="2000" b="1" dirty="0" smtClean="0"/>
                <a:t>Statistical Analysis</a:t>
              </a:r>
              <a:endParaRPr lang="zh-CN" altLang="en-US" sz="2000" b="1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3031987" cy="30230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20" y="1819176"/>
            <a:ext cx="2967874" cy="29047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40" y="1767039"/>
            <a:ext cx="2930985" cy="28985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10568" y="5199526"/>
            <a:ext cx="100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PCA score plot                          PLS-DA score plot                           Volcano plot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6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" y="1480970"/>
            <a:ext cx="3520869" cy="25058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544" y="5086931"/>
            <a:ext cx="100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Permutation for PLS-DA              Random Forest </a:t>
            </a:r>
            <a:r>
              <a:rPr kumimoji="1" lang="en-US" altLang="zh-CN" dirty="0" err="1" smtClean="0"/>
              <a:t>MDSplot</a:t>
            </a:r>
            <a:r>
              <a:rPr kumimoji="1" lang="en-US" altLang="zh-CN" dirty="0" smtClean="0"/>
              <a:t>        Random </a:t>
            </a:r>
            <a:r>
              <a:rPr kumimoji="1" lang="en-US" altLang="zh-CN" dirty="0"/>
              <a:t>Forest </a:t>
            </a:r>
            <a:r>
              <a:rPr kumimoji="1" lang="en-US" altLang="zh-CN" dirty="0" smtClean="0"/>
              <a:t>Gini index plot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93738"/>
            <a:ext cx="2755799" cy="2880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908720"/>
            <a:ext cx="2286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38518" y="1703295"/>
            <a:ext cx="730623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i="1" dirty="0" err="1" smtClean="0">
                <a:solidFill>
                  <a:srgbClr val="C00000"/>
                </a:solidFill>
                <a:latin typeface="Helvetica" charset="0"/>
              </a:rPr>
              <a:t>statTarget</a:t>
            </a:r>
            <a:r>
              <a:rPr lang="en-US" altLang="zh-CN" sz="2800" dirty="0" smtClean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An easy 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to use tool provide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a</a:t>
            </a:r>
            <a:r>
              <a:rPr lang="zh-CN" altLang="en-US" dirty="0" smtClean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graphical 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user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interface</a:t>
            </a:r>
            <a:r>
              <a:rPr lang="zh-CN" altLang="en-US" dirty="0" smtClean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for</a:t>
            </a:r>
            <a:r>
              <a:rPr lang="zh-CN" altLang="en-US" dirty="0" smtClean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quality 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control based signal correction, integration of </a:t>
            </a:r>
            <a:r>
              <a:rPr lang="en-US" altLang="zh-CN" dirty="0" err="1">
                <a:solidFill>
                  <a:prstClr val="black"/>
                </a:solidFill>
                <a:latin typeface="Helvetica" charset="0"/>
              </a:rPr>
              <a:t>metabolomic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 data from multiple batches, and the comprehensive statistic analysis for non-targeted and targeted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approaches.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78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35696" y="980728"/>
            <a:ext cx="5544616" cy="324036"/>
          </a:xfrm>
          <a:prstGeom prst="roundRect">
            <a:avLst/>
          </a:prstGeom>
          <a:solidFill>
            <a:schemeClr val="accent1">
              <a:alpha val="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Samples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and QC samples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12640" y="1670387"/>
            <a:ext cx="2520280" cy="324036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Aliquot 1 (LC-MS-</a:t>
            </a:r>
            <a:r>
              <a:rPr lang="en-US" altLang="zh-CN" dirty="0" err="1" smtClean="0">
                <a:solidFill>
                  <a:schemeClr val="tx1"/>
                </a:solidFill>
              </a:rPr>
              <a:t>ESI</a:t>
            </a:r>
            <a:r>
              <a:rPr lang="en-US" altLang="zh-CN" dirty="0" smtClean="0">
                <a:solidFill>
                  <a:schemeClr val="tx1"/>
                </a:solidFill>
              </a:rPr>
              <a:t>+)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356956" y="1656333"/>
            <a:ext cx="2520280" cy="324036"/>
          </a:xfrm>
          <a:prstGeom prst="roundRect">
            <a:avLst/>
          </a:prstGeom>
          <a:solidFill>
            <a:srgbClr val="002060">
              <a:alpha val="29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Aliquot 2 (LC-MS-</a:t>
            </a:r>
            <a:r>
              <a:rPr lang="en-US" altLang="zh-CN" dirty="0" err="1" smtClean="0">
                <a:solidFill>
                  <a:schemeClr val="tx1"/>
                </a:solidFill>
              </a:rPr>
              <a:t>ESI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29264" y="1654681"/>
            <a:ext cx="2520280" cy="324036"/>
          </a:xfrm>
          <a:prstGeom prst="roundRect">
            <a:avLst/>
          </a:prstGeom>
          <a:solidFill>
            <a:srgbClr val="FF0000">
              <a:alpha val="25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Aliquot 3 (GC-MS-</a:t>
            </a:r>
            <a:r>
              <a:rPr lang="en-US" altLang="zh-CN" dirty="0" err="1" smtClean="0">
                <a:solidFill>
                  <a:schemeClr val="tx1"/>
                </a:solidFill>
              </a:rPr>
              <a:t>EI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195736" y="1304764"/>
            <a:ext cx="0" cy="349917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4169" y="1320470"/>
            <a:ext cx="0" cy="349917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948264" y="1320470"/>
            <a:ext cx="0" cy="349917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12640" y="2166698"/>
            <a:ext cx="2520280" cy="83025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Sample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preparation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(proteins precipitation with methanol)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356956" y="2166698"/>
            <a:ext cx="2520280" cy="83025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Sample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preparation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(proteins precipitation with methanol)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120172" y="2166698"/>
            <a:ext cx="2520280" cy="83025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ethyl </a:t>
            </a:r>
            <a:r>
              <a:rPr lang="en-US" dirty="0" err="1" smtClean="0">
                <a:solidFill>
                  <a:schemeClr val="tx1"/>
                </a:solidFill>
              </a:rPr>
              <a:t>chloroformate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MCF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 err="1" smtClean="0">
                <a:solidFill>
                  <a:schemeClr val="tx1"/>
                </a:solidFill>
              </a:rPr>
              <a:t>derivatization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41634" y="3418698"/>
            <a:ext cx="799960" cy="1368152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LC-MS-</a:t>
            </a:r>
            <a:r>
              <a:rPr lang="en-US" dirty="0" err="1" smtClean="0">
                <a:solidFill>
                  <a:schemeClr val="tx1"/>
                </a:solidFill>
              </a:rPr>
              <a:t>ESI</a:t>
            </a:r>
            <a:r>
              <a:rPr lang="en-US" dirty="0" smtClean="0">
                <a:solidFill>
                  <a:schemeClr val="tx1"/>
                </a:solidFill>
              </a:rPr>
              <a:t>+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616629" y="3418698"/>
            <a:ext cx="1396409" cy="21602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Batch1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614164" y="3686261"/>
            <a:ext cx="1396409" cy="21602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Batch2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16629" y="3953265"/>
            <a:ext cx="1396409" cy="21602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Batch3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614163" y="4246138"/>
            <a:ext cx="1396409" cy="21602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Batch4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616629" y="4525173"/>
            <a:ext cx="1396409" cy="21602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Batch5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365799" y="3434072"/>
            <a:ext cx="799960" cy="1368152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LC-MS-</a:t>
            </a:r>
            <a:r>
              <a:rPr lang="en-US" dirty="0" err="1" smtClean="0">
                <a:solidFill>
                  <a:schemeClr val="tx1"/>
                </a:solidFill>
              </a:rPr>
              <a:t>ESI</a:t>
            </a:r>
            <a:r>
              <a:rPr lang="en-US" dirty="0" smtClean="0">
                <a:solidFill>
                  <a:schemeClr val="tx1"/>
                </a:solidFill>
              </a:rPr>
              <a:t>+-analysis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455747" y="3443014"/>
            <a:ext cx="1396409" cy="21602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Batch1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438329" y="3701635"/>
            <a:ext cx="1396409" cy="21602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Batch2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440794" y="3968639"/>
            <a:ext cx="1396409" cy="21602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Batch3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38328" y="4261512"/>
            <a:ext cx="1396409" cy="21602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Batch4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440794" y="4540547"/>
            <a:ext cx="1396409" cy="21602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Batch5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169048" y="3424655"/>
            <a:ext cx="799960" cy="1368152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GC-MS-</a:t>
            </a:r>
            <a:r>
              <a:rPr lang="en-US" dirty="0" err="1" smtClean="0">
                <a:solidFill>
                  <a:schemeClr val="tx1"/>
                </a:solidFill>
              </a:rPr>
              <a:t>EI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244043" y="3424655"/>
            <a:ext cx="1396409" cy="21602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Batch1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241578" y="3692218"/>
            <a:ext cx="1396409" cy="21602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Batch2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244043" y="3959222"/>
            <a:ext cx="1396409" cy="21602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Batch3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241577" y="4252095"/>
            <a:ext cx="1396409" cy="21602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Batch4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7244043" y="4531130"/>
            <a:ext cx="1396409" cy="21602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Batch5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75556" y="4909448"/>
            <a:ext cx="2520280" cy="576064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Signal correction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(QC-</a:t>
            </a:r>
            <a:r>
              <a:rPr lang="en-US" sz="1600" dirty="0" err="1" smtClean="0">
                <a:solidFill>
                  <a:schemeClr val="tx1"/>
                </a:solidFill>
              </a:rPr>
              <a:t>RLSC</a:t>
            </a:r>
            <a:r>
              <a:rPr lang="en-US" sz="1600" dirty="0" smtClean="0">
                <a:solidFill>
                  <a:schemeClr val="tx1"/>
                </a:solidFill>
              </a:rPr>
              <a:t> algorithm 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347864" y="4902005"/>
            <a:ext cx="2520280" cy="576064"/>
          </a:xfrm>
          <a:prstGeom prst="roundRect">
            <a:avLst/>
          </a:prstGeom>
          <a:solidFill>
            <a:srgbClr val="002060">
              <a:alpha val="2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Signal correction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(QC-</a:t>
            </a:r>
            <a:r>
              <a:rPr lang="en-US" sz="1600" dirty="0" err="1" smtClean="0">
                <a:solidFill>
                  <a:schemeClr val="tx1"/>
                </a:solidFill>
              </a:rPr>
              <a:t>RLSC</a:t>
            </a:r>
            <a:r>
              <a:rPr lang="en-US" sz="1600" dirty="0" smtClean="0">
                <a:solidFill>
                  <a:schemeClr val="tx1"/>
                </a:solidFill>
              </a:rPr>
              <a:t> algorithm 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155918" y="4909448"/>
            <a:ext cx="2482068" cy="57606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Signal correction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(QC-</a:t>
            </a:r>
            <a:r>
              <a:rPr lang="en-US" sz="1600" dirty="0" err="1" smtClean="0">
                <a:solidFill>
                  <a:schemeClr val="tx1"/>
                </a:solidFill>
              </a:rPr>
              <a:t>RLSC</a:t>
            </a:r>
            <a:r>
              <a:rPr lang="en-US" sz="1600" dirty="0" smtClean="0">
                <a:solidFill>
                  <a:schemeClr val="tx1"/>
                </a:solidFill>
              </a:rPr>
              <a:t> algorithm 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1496" y="1620400"/>
            <a:ext cx="8125346" cy="1735846"/>
          </a:xfrm>
          <a:prstGeom prst="rect">
            <a:avLst/>
          </a:prstGeom>
          <a:noFill/>
          <a:ln w="41275" cmpd="thickThin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63888" y="2986914"/>
            <a:ext cx="27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Samples preparation</a:t>
            </a:r>
            <a:endParaRPr lang="en-US" b="1" dirty="0"/>
          </a:p>
        </p:txBody>
      </p:sp>
      <p:sp>
        <p:nvSpPr>
          <p:cNvPr id="39" name="矩形 38"/>
          <p:cNvSpPr/>
          <p:nvPr/>
        </p:nvSpPr>
        <p:spPr>
          <a:xfrm>
            <a:off x="524477" y="3356246"/>
            <a:ext cx="8125346" cy="2593033"/>
          </a:xfrm>
          <a:prstGeom prst="rect">
            <a:avLst/>
          </a:prstGeom>
          <a:noFill/>
          <a:ln w="41275" cmpd="thickThin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336503" y="5579947"/>
            <a:ext cx="456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Quality </a:t>
            </a:r>
            <a:r>
              <a:rPr lang="en-US" b="1" dirty="0"/>
              <a:t>control and quality assurance strategy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94412" y="6299196"/>
            <a:ext cx="5298563" cy="324036"/>
          </a:xfrm>
          <a:prstGeom prst="roundRect">
            <a:avLst/>
          </a:prstGeom>
          <a:solidFill>
            <a:srgbClr val="00B050">
              <a:alpha val="36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169048" y="6299196"/>
            <a:ext cx="2468938" cy="324036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227587" y="5949279"/>
            <a:ext cx="0" cy="349917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4788024" y="5948350"/>
            <a:ext cx="0" cy="349917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897688" y="5949279"/>
            <a:ext cx="0" cy="349917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166002" y="218127"/>
            <a:ext cx="512101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/>
              <a:t>Work flow of large scale </a:t>
            </a:r>
            <a:r>
              <a:rPr lang="en-US" altLang="zh-CN" sz="2400" b="1" dirty="0" err="1" smtClean="0"/>
              <a:t>metabolomcis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94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16162" y="492989"/>
            <a:ext cx="62637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/>
              <a:t>The robust </a:t>
            </a:r>
            <a:r>
              <a:rPr lang="en-US" altLang="zh-CN" sz="2400" b="1" dirty="0" smtClean="0"/>
              <a:t>QC based quality </a:t>
            </a:r>
            <a:r>
              <a:rPr lang="en-US" altLang="zh-CN" sz="2400" b="1" dirty="0"/>
              <a:t>control procedures</a:t>
            </a:r>
            <a:endParaRPr lang="zh-CN" altLang="en-US" sz="24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73694"/>
              </p:ext>
            </p:extLst>
          </p:nvPr>
        </p:nvGraphicFramePr>
        <p:xfrm>
          <a:off x="1334489" y="1875536"/>
          <a:ext cx="5292508" cy="316006"/>
        </p:xfrm>
        <a:graphic>
          <a:graphicData uri="http://schemas.openxmlformats.org/drawingml/2006/table">
            <a:tbl>
              <a:tblPr/>
              <a:tblGrid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  <a:gridCol w="155662"/>
              </a:tblGrid>
              <a:tr h="3160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365993" y="1506204"/>
            <a:ext cx="64139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 smtClean="0">
                <a:latin typeface="Arial" charset="0"/>
                <a:ea typeface="Arial" charset="0"/>
                <a:cs typeface="Arial" charset="0"/>
              </a:rPr>
              <a:t>Bank (5)            QC(5)      True samples (5~10)        QC         True samples (5~10)   QC                      QC</a:t>
            </a:r>
            <a:endParaRPr kumimoji="1" lang="zh-CN" altLang="en-US" sz="105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84718"/>
              </p:ext>
            </p:extLst>
          </p:nvPr>
        </p:nvGraphicFramePr>
        <p:xfrm>
          <a:off x="7275082" y="1875536"/>
          <a:ext cx="421454" cy="316006"/>
        </p:xfrm>
        <a:graphic>
          <a:graphicData uri="http://schemas.openxmlformats.org/drawingml/2006/table">
            <a:tbl>
              <a:tblPr/>
              <a:tblGrid>
                <a:gridCol w="210727"/>
                <a:gridCol w="210727"/>
              </a:tblGrid>
              <a:tr h="3160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charset="0"/>
                        </a:rPr>
                        <a:t>　</a:t>
                      </a:r>
                    </a:p>
                  </a:txBody>
                  <a:tcPr marL="6724" marR="6724" marT="6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591000" y="1825790"/>
            <a:ext cx="720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50" dirty="0" smtClean="0"/>
              <a:t>Repeat </a:t>
            </a:r>
          </a:p>
          <a:p>
            <a:pPr algn="ctr"/>
            <a:r>
              <a:rPr kumimoji="1" lang="en-US" altLang="zh-CN" sz="1050" dirty="0" smtClean="0"/>
              <a:t>(n)</a:t>
            </a:r>
            <a:endParaRPr kumimoji="1" lang="zh-CN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827584" y="6337092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mtClean="0"/>
              <a:t>*QC</a:t>
            </a:r>
            <a:r>
              <a:rPr kumimoji="1" lang="en-US" altLang="zh-CN" sz="1200" dirty="0" smtClean="0"/>
              <a:t>: Quality samples</a:t>
            </a:r>
            <a:endParaRPr kumimoji="1" lang="zh-CN" altLang="en-US" sz="1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84" y="3076936"/>
            <a:ext cx="3186552" cy="30498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96224" y="626731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Loplot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27584" y="3664755"/>
            <a:ext cx="417742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QC-RLSC </a:t>
            </a:r>
            <a:r>
              <a:rPr lang="en-US" altLang="zh-CN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algorithm</a:t>
            </a: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: The measured data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of QC samples </a:t>
            </a: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smoothed by </a:t>
            </a: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the Loess method. The coefficient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values between QC samples are interpolated by the </a:t>
            </a: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cubic-spline. the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entire </a:t>
            </a: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datasets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is aligned to the spline result.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5006659" y="4500398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143192" y="2408017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Experimental design</a:t>
            </a:r>
            <a:endParaRPr lang="zh-CN" altLang="en-US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7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圆角矩形 60"/>
          <p:cNvSpPr/>
          <p:nvPr/>
        </p:nvSpPr>
        <p:spPr>
          <a:xfrm>
            <a:off x="1239848" y="4301030"/>
            <a:ext cx="7219773" cy="25612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59909" y="856990"/>
            <a:ext cx="1775559" cy="482969"/>
          </a:xfrm>
          <a:prstGeom prst="roundRect">
            <a:avLst/>
          </a:prstGeom>
          <a:solidFill>
            <a:schemeClr val="accent1">
              <a:alpha val="4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Meta info.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316203" y="1781366"/>
            <a:ext cx="1872208" cy="392324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80% rule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307482" y="2705372"/>
            <a:ext cx="1871614" cy="392324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Missing value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231896" y="2285264"/>
            <a:ext cx="7502" cy="265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4531226" y="3483080"/>
            <a:ext cx="3698037" cy="416978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Variance </a:t>
            </a:r>
            <a:r>
              <a:rPr lang="en-US" sz="1600" dirty="0" smtClean="0">
                <a:solidFill>
                  <a:schemeClr val="tx1"/>
                </a:solidFill>
              </a:rPr>
              <a:t>stabilization  </a:t>
            </a:r>
            <a:r>
              <a:rPr lang="en-US" sz="1600" dirty="0">
                <a:solidFill>
                  <a:schemeClr val="tx1"/>
                </a:solidFill>
              </a:rPr>
              <a:t>and normalization</a:t>
            </a: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045200" y="3984166"/>
            <a:ext cx="139" cy="29754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3948644" y="4838655"/>
            <a:ext cx="1174600" cy="39232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ROC &amp;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AUC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634757" y="6313355"/>
            <a:ext cx="1174600" cy="39232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Odd. ratio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7696" y="2282559"/>
            <a:ext cx="176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ArialMT" charset="0"/>
              </a:rPr>
              <a:t>Multiple </a:t>
            </a:r>
            <a:r>
              <a:rPr lang="en-US" altLang="zh-CN" sz="1400" dirty="0">
                <a:latin typeface="ArialMT" charset="0"/>
              </a:rPr>
              <a:t>imputations</a:t>
            </a:r>
            <a:endParaRPr lang="zh-CN" altLang="en-US" sz="1400" dirty="0"/>
          </a:p>
        </p:txBody>
      </p:sp>
      <p:sp>
        <p:nvSpPr>
          <p:cNvPr id="73" name="圆角矩形 72"/>
          <p:cNvSpPr/>
          <p:nvPr/>
        </p:nvSpPr>
        <p:spPr>
          <a:xfrm>
            <a:off x="1445792" y="3453734"/>
            <a:ext cx="2627929" cy="410938"/>
          </a:xfrm>
          <a:prstGeom prst="roundRect">
            <a:avLst/>
          </a:prstGeom>
          <a:solidFill>
            <a:srgbClr val="FF0000">
              <a:alpha val="36000"/>
            </a:srgb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QC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based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Signal Correction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58936" y="3106945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atin typeface="ArialMT" charset="0"/>
              </a:rPr>
              <a:t>QC-RLSC</a:t>
            </a:r>
            <a:endParaRPr lang="zh-CN" altLang="en-US" sz="1400" dirty="0"/>
          </a:p>
        </p:txBody>
      </p:sp>
      <p:cxnSp>
        <p:nvCxnSpPr>
          <p:cNvPr id="78" name="直接箭头连接符 16"/>
          <p:cNvCxnSpPr/>
          <p:nvPr/>
        </p:nvCxnSpPr>
        <p:spPr>
          <a:xfrm>
            <a:off x="3217310" y="3137755"/>
            <a:ext cx="7502" cy="265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6118610" y="866141"/>
            <a:ext cx="1872208" cy="482969"/>
          </a:xfrm>
          <a:prstGeom prst="roundRect">
            <a:avLst/>
          </a:prstGeom>
          <a:solidFill>
            <a:schemeClr val="accent1">
              <a:alpha val="4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Metabolite Profile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6153310" y="1825947"/>
            <a:ext cx="1872208" cy="392324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80% rule</a:t>
            </a:r>
          </a:p>
        </p:txBody>
      </p:sp>
      <p:cxnSp>
        <p:nvCxnSpPr>
          <p:cNvPr id="83" name="直接箭头连接符 8"/>
          <p:cNvCxnSpPr>
            <a:stCxn id="84" idx="1"/>
          </p:cNvCxnSpPr>
          <p:nvPr/>
        </p:nvCxnSpPr>
        <p:spPr>
          <a:xfrm flipH="1">
            <a:off x="5625334" y="2022109"/>
            <a:ext cx="527976" cy="0"/>
          </a:xfrm>
          <a:prstGeom prst="straightConnector1">
            <a:avLst/>
          </a:prstGeom>
          <a:ln w="25400">
            <a:solidFill>
              <a:schemeClr val="tx1">
                <a:alpha val="63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9"/>
          <p:cNvSpPr txBox="1"/>
          <p:nvPr/>
        </p:nvSpPr>
        <p:spPr>
          <a:xfrm>
            <a:off x="5712709" y="165318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85" name="椭圆 84"/>
          <p:cNvSpPr/>
          <p:nvPr/>
        </p:nvSpPr>
        <p:spPr>
          <a:xfrm>
            <a:off x="4649611" y="1798391"/>
            <a:ext cx="859520" cy="419880"/>
          </a:xfrm>
          <a:prstGeom prst="ellipse">
            <a:avLst/>
          </a:prstGeom>
          <a:solidFill>
            <a:schemeClr val="tx1">
              <a:lumMod val="50000"/>
              <a:lumOff val="50000"/>
              <a:alpha val="2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Nosie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6118610" y="2701441"/>
            <a:ext cx="1871614" cy="392324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Missing value</a:t>
            </a:r>
          </a:p>
        </p:txBody>
      </p:sp>
      <p:cxnSp>
        <p:nvCxnSpPr>
          <p:cNvPr id="87" name="直接箭头连接符 16"/>
          <p:cNvCxnSpPr/>
          <p:nvPr/>
        </p:nvCxnSpPr>
        <p:spPr>
          <a:xfrm>
            <a:off x="7069003" y="2254976"/>
            <a:ext cx="7502" cy="265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5322584" y="2274413"/>
            <a:ext cx="176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ArialMT" charset="0"/>
              </a:rPr>
              <a:t>Multiple </a:t>
            </a:r>
            <a:r>
              <a:rPr lang="en-US" altLang="zh-CN" sz="1400" dirty="0">
                <a:latin typeface="ArialMT" charset="0"/>
              </a:rPr>
              <a:t>imputations</a:t>
            </a:r>
            <a:endParaRPr lang="zh-CN" altLang="en-US" sz="1400" dirty="0"/>
          </a:p>
        </p:txBody>
      </p:sp>
      <p:cxnSp>
        <p:nvCxnSpPr>
          <p:cNvPr id="89" name="直接箭头连接符 16"/>
          <p:cNvCxnSpPr/>
          <p:nvPr/>
        </p:nvCxnSpPr>
        <p:spPr>
          <a:xfrm>
            <a:off x="7065246" y="1474747"/>
            <a:ext cx="7502" cy="265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16"/>
          <p:cNvCxnSpPr/>
          <p:nvPr/>
        </p:nvCxnSpPr>
        <p:spPr>
          <a:xfrm>
            <a:off x="7080099" y="3121825"/>
            <a:ext cx="7502" cy="265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8"/>
          <p:cNvCxnSpPr>
            <a:stCxn id="5" idx="3"/>
          </p:cNvCxnSpPr>
          <p:nvPr/>
        </p:nvCxnSpPr>
        <p:spPr>
          <a:xfrm>
            <a:off x="4188411" y="1977528"/>
            <a:ext cx="343634" cy="0"/>
          </a:xfrm>
          <a:prstGeom prst="straightConnector1">
            <a:avLst/>
          </a:prstGeom>
          <a:ln w="25400">
            <a:solidFill>
              <a:schemeClr val="tx1">
                <a:alpha val="63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"/>
          <p:cNvSpPr txBox="1"/>
          <p:nvPr/>
        </p:nvSpPr>
        <p:spPr>
          <a:xfrm>
            <a:off x="4200500" y="165277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95" name="直接箭头连接符 16"/>
          <p:cNvCxnSpPr/>
          <p:nvPr/>
        </p:nvCxnSpPr>
        <p:spPr>
          <a:xfrm>
            <a:off x="4174376" y="3665555"/>
            <a:ext cx="308634" cy="2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圆角矩形 99"/>
          <p:cNvSpPr/>
          <p:nvPr/>
        </p:nvSpPr>
        <p:spPr>
          <a:xfrm>
            <a:off x="6509867" y="5536452"/>
            <a:ext cx="1424381" cy="39232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Fold changes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772783" y="5581631"/>
            <a:ext cx="1424381" cy="39232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Volcano plot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3288267" y="856891"/>
            <a:ext cx="1824465" cy="482969"/>
          </a:xfrm>
          <a:prstGeom prst="roundRect">
            <a:avLst/>
          </a:prstGeom>
          <a:solidFill>
            <a:schemeClr val="accent1">
              <a:alpha val="4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Metabolite Profile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5460720" y="4845312"/>
            <a:ext cx="1137459" cy="393426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PLS-DA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2998220" y="5503346"/>
            <a:ext cx="1528854" cy="407641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Random Forest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2393823" y="4862518"/>
            <a:ext cx="1174600" cy="39232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PCA</a:t>
            </a:r>
          </a:p>
        </p:txBody>
      </p:sp>
      <p:sp>
        <p:nvSpPr>
          <p:cNvPr id="35" name="矩形 34"/>
          <p:cNvSpPr/>
          <p:nvPr/>
        </p:nvSpPr>
        <p:spPr>
          <a:xfrm>
            <a:off x="3199685" y="433680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u="sng" dirty="0">
                <a:latin typeface=""/>
              </a:rPr>
              <a:t> C</a:t>
            </a:r>
            <a:r>
              <a:rPr lang="en-US" altLang="zh-CN" i="1" u="sng" dirty="0" smtClean="0">
                <a:latin typeface=""/>
              </a:rPr>
              <a:t>omprehensive statistic </a:t>
            </a:r>
            <a:r>
              <a:rPr lang="en-US" altLang="zh-CN" i="1" u="sng" dirty="0">
                <a:latin typeface=""/>
              </a:rPr>
              <a:t>analysis</a:t>
            </a:r>
            <a:endParaRPr lang="zh-CN" altLang="en-US" i="1" u="sng" dirty="0"/>
          </a:p>
        </p:txBody>
      </p:sp>
      <p:sp>
        <p:nvSpPr>
          <p:cNvPr id="109" name="圆角矩形 108"/>
          <p:cNvSpPr/>
          <p:nvPr/>
        </p:nvSpPr>
        <p:spPr>
          <a:xfrm>
            <a:off x="2483087" y="6192597"/>
            <a:ext cx="1999923" cy="502962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Descriptive statistics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579602" y="5536452"/>
            <a:ext cx="1131923" cy="362895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chemeClr val="tx1"/>
                </a:solidFill>
              </a:rPr>
              <a:t>Box plot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6800730" y="4845312"/>
            <a:ext cx="1424381" cy="39232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 value</a:t>
            </a:r>
          </a:p>
        </p:txBody>
      </p:sp>
      <p:sp>
        <p:nvSpPr>
          <p:cNvPr id="49" name="弧 48"/>
          <p:cNvSpPr/>
          <p:nvPr/>
        </p:nvSpPr>
        <p:spPr>
          <a:xfrm>
            <a:off x="2691222" y="1419161"/>
            <a:ext cx="480524" cy="685379"/>
          </a:xfrm>
          <a:prstGeom prst="arc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弧 113"/>
          <p:cNvSpPr/>
          <p:nvPr/>
        </p:nvSpPr>
        <p:spPr>
          <a:xfrm flipH="1">
            <a:off x="3323679" y="1408051"/>
            <a:ext cx="736045" cy="699084"/>
          </a:xfrm>
          <a:prstGeom prst="arc">
            <a:avLst>
              <a:gd name="adj1" fmla="val 17076007"/>
              <a:gd name="adj2" fmla="val 0"/>
            </a:avLst>
          </a:prstGeom>
          <a:ln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11027" y="239645"/>
            <a:ext cx="343209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/>
              <a:t>The pipeline of </a:t>
            </a:r>
            <a:r>
              <a:rPr lang="en-US" altLang="zh-CN" sz="2400" b="1" dirty="0" err="1" smtClean="0"/>
              <a:t>statTarget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2752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096871" y="950260"/>
            <a:ext cx="345141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i="1" dirty="0" err="1">
                <a:solidFill>
                  <a:srgbClr val="C00000"/>
                </a:solidFill>
                <a:latin typeface="Helvetica" charset="0"/>
              </a:rPr>
              <a:t>statTarget</a:t>
            </a:r>
            <a:r>
              <a:rPr lang="en-US" altLang="zh-CN" sz="2800" i="1" dirty="0">
                <a:solidFill>
                  <a:srgbClr val="C00000"/>
                </a:solidFill>
                <a:latin typeface="Helvetica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          A 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graphical user interface, easy to use tool provide quality control based signal correction, integration of </a:t>
            </a:r>
            <a:r>
              <a:rPr lang="en-US" altLang="zh-CN" dirty="0" err="1">
                <a:solidFill>
                  <a:prstClr val="black"/>
                </a:solidFill>
                <a:latin typeface="Helvetica" charset="0"/>
              </a:rPr>
              <a:t>metabolomic</a:t>
            </a:r>
            <a:r>
              <a:rPr lang="en-US" altLang="zh-CN" dirty="0">
                <a:solidFill>
                  <a:prstClr val="black"/>
                </a:solidFill>
                <a:latin typeface="Helvetica" charset="0"/>
              </a:rPr>
              <a:t> data from multiple batches, and the comprehensive statistic analysis for non-targeted and targeted </a:t>
            </a:r>
            <a:r>
              <a:rPr lang="en-US" altLang="zh-CN" dirty="0" smtClean="0">
                <a:solidFill>
                  <a:prstClr val="black"/>
                </a:solidFill>
                <a:latin typeface="Helvetica" charset="0"/>
              </a:rPr>
              <a:t>approaches.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4" y="816678"/>
            <a:ext cx="3123016" cy="52622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28772" y="44734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prstClr val="black"/>
                </a:solidFill>
                <a:latin typeface="Helvetica" charset="0"/>
              </a:rPr>
              <a:t>Main - GUI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65" y="867325"/>
            <a:ext cx="3393223" cy="1735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65" y="2948880"/>
            <a:ext cx="3393223" cy="31300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40442" y="447346"/>
            <a:ext cx="3058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latin typeface="Helvetica" charset="0"/>
              </a:rPr>
              <a:t>Component 1 – </a:t>
            </a:r>
            <a:r>
              <a:rPr lang="en-US" altLang="zh-CN" sz="1600" smtClean="0">
                <a:solidFill>
                  <a:prstClr val="black"/>
                </a:solidFill>
                <a:latin typeface="Helvetica" charset="0"/>
              </a:rPr>
              <a:t>Shift Correction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5140442" y="2610326"/>
            <a:ext cx="3158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latin typeface="Helvetica" charset="0"/>
              </a:rPr>
              <a:t>Component 2 </a:t>
            </a:r>
            <a:r>
              <a:rPr lang="en-US" altLang="zh-CN" sz="1600" smtClean="0">
                <a:solidFill>
                  <a:prstClr val="black"/>
                </a:solidFill>
                <a:latin typeface="Helvetica" charset="0"/>
              </a:rPr>
              <a:t>Statistical Analysis</a:t>
            </a:r>
            <a:endParaRPr lang="zh-CN" altLang="en-US" sz="1600" dirty="0"/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1576398" y="1843664"/>
            <a:ext cx="3281082" cy="1022358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2557473" y="3125679"/>
            <a:ext cx="2300560" cy="144632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0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5" y="2905327"/>
            <a:ext cx="3975100" cy="20326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0" y="1453426"/>
            <a:ext cx="3975100" cy="60960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3573688" y="1597442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808563" y="1412776"/>
            <a:ext cx="272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Meta </a:t>
            </a:r>
            <a:r>
              <a:rPr kumimoji="1" lang="en-US" altLang="zh-CN" dirty="0" smtClean="0"/>
              <a:t>info.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 CSV format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3565667" y="1942347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822427" y="1757681"/>
            <a:ext cx="328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Expression data with CSV </a:t>
            </a:r>
            <a:r>
              <a:rPr kumimoji="1" lang="en-US" altLang="zh-CN" dirty="0" smtClean="0"/>
              <a:t>format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3831881" y="3347410"/>
            <a:ext cx="75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81800" y="3024244"/>
            <a:ext cx="4536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MT" charset="0"/>
              </a:rPr>
              <a:t>Removing </a:t>
            </a:r>
            <a:r>
              <a:rPr lang="en-US" altLang="zh-CN" sz="1600" dirty="0">
                <a:latin typeface="ArialMT" charset="0"/>
              </a:rPr>
              <a:t>peaks with more than 80% missing </a:t>
            </a:r>
            <a:r>
              <a:rPr lang="en-US" altLang="zh-CN" sz="1600" dirty="0" smtClean="0">
                <a:latin typeface="ArialMT" charset="0"/>
              </a:rPr>
              <a:t>values (NA or 0) in each group. </a:t>
            </a:r>
            <a:r>
              <a:rPr lang="fr-FR" altLang="zh-CN" sz="1600" dirty="0"/>
              <a:t>(Default: </a:t>
            </a:r>
            <a:r>
              <a:rPr lang="fr-FR" altLang="zh-CN" sz="1600" dirty="0" smtClean="0"/>
              <a:t>0.8) </a:t>
            </a:r>
            <a:endParaRPr lang="zh-CN" altLang="en-US" sz="1600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3822916" y="3625316"/>
            <a:ext cx="766905" cy="28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589821" y="3695890"/>
            <a:ext cx="4275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charset="0"/>
                <a:ea typeface="Arial" charset="0"/>
                <a:cs typeface="Arial" charset="0"/>
              </a:rPr>
              <a:t>The smoothing parameter which controls the bias-variance tradeoff. if the 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span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 (0.20~0.75)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1600" dirty="0">
                <a:latin typeface="Arial" charset="0"/>
                <a:ea typeface="Arial" charset="0"/>
                <a:cs typeface="Arial" charset="0"/>
              </a:rPr>
              <a:t>is set at '0', the generalised cross-validation will be performed to avoid overfitting the observed data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fr-FR" altLang="zh-CN" sz="1600" dirty="0"/>
              <a:t> (Default: </a:t>
            </a:r>
            <a:r>
              <a:rPr lang="fr-FR" altLang="zh-CN" sz="1600" dirty="0" smtClean="0"/>
              <a:t>0) </a:t>
            </a:r>
            <a:endParaRPr lang="zh-CN" altLang="en-US" sz="1600" dirty="0"/>
          </a:p>
          <a:p>
            <a:endParaRPr lang="zh-CN" alt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3814413" y="4022167"/>
            <a:ext cx="767387" cy="13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589821" y="5068593"/>
            <a:ext cx="42759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charset="0"/>
                <a:ea typeface="Arial" charset="0"/>
                <a:cs typeface="Arial" charset="0"/>
              </a:rPr>
              <a:t>Lets you specify local constant regression (i.e., the Nadaraya-Watson estimator, degree=0), local linear regression (degree=1), or local polynomial fits (degree=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2).</a:t>
            </a:r>
            <a:r>
              <a:rPr lang="fr-FR" altLang="zh-CN" sz="1600" dirty="0"/>
              <a:t> (Default: 2</a:t>
            </a:r>
            <a:r>
              <a:rPr lang="fr-FR" altLang="zh-CN" sz="1600" dirty="0" smtClean="0"/>
              <a:t>) </a:t>
            </a:r>
            <a:endParaRPr lang="zh-CN" altLang="en-US" sz="1600" dirty="0"/>
          </a:p>
          <a:p>
            <a:endParaRPr lang="zh-CN" alt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2452112" y="4524629"/>
            <a:ext cx="6968" cy="49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73080" y="5068593"/>
            <a:ext cx="42735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charset="0"/>
                <a:ea typeface="Arial" charset="0"/>
                <a:cs typeface="Arial" charset="0"/>
              </a:rPr>
              <a:t>The parameter for imputation method.(i.e., nearest neighbor averaging, "KNN"; minimum values for imputed variables, "min", median values for imputed variables (Group dependent) "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median”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zh-CN" sz="1600" dirty="0"/>
              <a:t>(Default: </a:t>
            </a:r>
            <a:r>
              <a:rPr lang="fr-FR" altLang="zh-CN" sz="1600" dirty="0" smtClean="0"/>
              <a:t>KNN) </a:t>
            </a:r>
            <a:endParaRPr lang="zh-CN" altLang="en-US" sz="1600" dirty="0"/>
          </a:p>
          <a:p>
            <a:endParaRPr lang="zh-CN" alt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2473453" y="277458"/>
            <a:ext cx="4280732" cy="707864"/>
            <a:chOff x="3947" y="1254998"/>
            <a:chExt cx="1179774" cy="707864"/>
          </a:xfrm>
        </p:grpSpPr>
        <p:sp>
          <p:nvSpPr>
            <p:cNvPr id="20" name="圆角矩形 19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/>
                <a:t>Parameters of Shift </a:t>
              </a:r>
              <a:r>
                <a:rPr lang="en-US" altLang="zh-CN" sz="2000" b="1" dirty="0"/>
                <a:t>Correction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0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0" y="2235861"/>
            <a:ext cx="3393223" cy="3130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3" y="1484784"/>
            <a:ext cx="3406611" cy="288032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3275856" y="1628800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459411" y="1416060"/>
            <a:ext cx="2863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Arial" charset="0"/>
                <a:ea typeface="Arial" charset="0"/>
                <a:cs typeface="Arial" charset="0"/>
              </a:rPr>
              <a:t>Expression data with CSV format </a:t>
            </a:r>
            <a:endParaRPr lang="zh-CN" alt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611286" y="2276872"/>
            <a:ext cx="60067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211960" y="1872117"/>
            <a:ext cx="4536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ArialMT" charset="0"/>
              </a:rPr>
              <a:t>Removing </a:t>
            </a:r>
            <a:r>
              <a:rPr lang="en-US" altLang="zh-CN" sz="1400" dirty="0">
                <a:latin typeface="ArialMT" charset="0"/>
              </a:rPr>
              <a:t>peaks with more than 80% missing </a:t>
            </a:r>
            <a:r>
              <a:rPr lang="en-US" altLang="zh-CN" sz="1400" dirty="0" smtClean="0">
                <a:latin typeface="ArialMT" charset="0"/>
              </a:rPr>
              <a:t>values (NA or 0) in each group.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0) </a:t>
            </a:r>
            <a:endParaRPr lang="zh-CN" altLang="en-US" sz="1400" dirty="0"/>
          </a:p>
          <a:p>
            <a:endParaRPr lang="zh-CN" altLang="en-US" sz="1400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3641221" y="2915720"/>
            <a:ext cx="570739" cy="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219860" y="2406512"/>
            <a:ext cx="4273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rial" charset="0"/>
                <a:ea typeface="Arial" charset="0"/>
                <a:cs typeface="Arial" charset="0"/>
              </a:rPr>
              <a:t>The parameter for imputation method.(i.e., nearest neighbor averaging, "KNN"; minimum values for imputed variables, "min", median values for imputed variables (Group dependent) "</a:t>
            </a:r>
            <a:r>
              <a:rPr lang="zh-CN" altLang="en-US" sz="1400" dirty="0" smtClean="0">
                <a:latin typeface="Arial" charset="0"/>
                <a:ea typeface="Arial" charset="0"/>
                <a:cs typeface="Arial" charset="0"/>
              </a:rPr>
              <a:t>median”</a:t>
            </a:r>
            <a:r>
              <a:rPr lang="en-US" altLang="zh-CN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KNN) </a:t>
            </a:r>
            <a:endParaRPr lang="zh-CN" altLang="en-US" sz="1400" dirty="0"/>
          </a:p>
          <a:p>
            <a:endParaRPr lang="zh-CN" alt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3649121" y="3274127"/>
            <a:ext cx="570739" cy="73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19861" y="3709802"/>
            <a:ext cx="46726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Generalised logarithm (glog) </a:t>
            </a:r>
            <a:r>
              <a:rPr lang="zh-CN" altLang="en-US" sz="1400" dirty="0" smtClean="0"/>
              <a:t>transformation</a:t>
            </a:r>
            <a:r>
              <a:rPr lang="en-US" altLang="zh-CN" sz="1400" dirty="0" smtClean="0"/>
              <a:t> for </a:t>
            </a:r>
            <a:r>
              <a:rPr lang="en-US" altLang="zh-CN" sz="1400" dirty="0"/>
              <a:t>Variance stabilization </a:t>
            </a:r>
            <a:r>
              <a:rPr lang="en-US" altLang="zh-CN" sz="1400" dirty="0" smtClean="0"/>
              <a:t>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TRUE)</a:t>
            </a:r>
            <a:endParaRPr lang="zh-CN" altLang="en-US" sz="1400" dirty="0"/>
          </a:p>
          <a:p>
            <a:endParaRPr lang="zh-CN" altLang="en-US" sz="1400" dirty="0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657021" y="3581822"/>
            <a:ext cx="570739" cy="99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235659" y="4297861"/>
            <a:ext cx="484936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Scaling method before statistic analysis (PCA or </a:t>
            </a:r>
            <a:r>
              <a:rPr lang="zh-CN" altLang="en-US" sz="1400" dirty="0" smtClean="0"/>
              <a:t>PLS)</a:t>
            </a:r>
            <a:r>
              <a:rPr lang="zh-CN" altLang="en-US" sz="1400" dirty="0"/>
              <a:t>. </a:t>
            </a:r>
            <a:r>
              <a:rPr lang="zh-CN" altLang="en-US" sz="1400" dirty="0" smtClean="0"/>
              <a:t>Pareto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can </a:t>
            </a:r>
            <a:r>
              <a:rPr lang="zh-CN" altLang="en-US" sz="1400" dirty="0"/>
              <a:t>be used for specifying the Pareto scaling. </a:t>
            </a:r>
            <a:r>
              <a:rPr lang="zh-CN" altLang="en-US" sz="1400" dirty="0" smtClean="0"/>
              <a:t>Auto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can </a:t>
            </a:r>
            <a:r>
              <a:rPr lang="zh-CN" altLang="en-US" sz="1400" dirty="0"/>
              <a:t>be used for specifying the Auto scaling (or unit variance scaling). </a:t>
            </a:r>
            <a:r>
              <a:rPr lang="zh-CN" altLang="en-US" sz="1400" dirty="0" smtClean="0"/>
              <a:t>Vast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can </a:t>
            </a:r>
            <a:r>
              <a:rPr lang="zh-CN" altLang="en-US" sz="1400" dirty="0"/>
              <a:t>be used for specifying the vast scaling. </a:t>
            </a:r>
            <a:r>
              <a:rPr lang="zh-CN" altLang="en-US" sz="1400" dirty="0" smtClean="0"/>
              <a:t>Range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can </a:t>
            </a:r>
            <a:r>
              <a:rPr lang="zh-CN" altLang="en-US" sz="1400" dirty="0"/>
              <a:t>be used for specifying the Range scaling</a:t>
            </a:r>
            <a:r>
              <a:rPr lang="zh-CN" altLang="en-US" sz="1400" dirty="0" smtClean="0"/>
              <a:t>.</a:t>
            </a:r>
            <a:r>
              <a:rPr lang="en-US" altLang="zh-CN" sz="1400" dirty="0" smtClean="0"/>
              <a:t>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Pareto) </a:t>
            </a:r>
            <a:endParaRPr lang="zh-CN" altLang="en-US" sz="1400" dirty="0"/>
          </a:p>
          <a:p>
            <a:endParaRPr lang="zh-CN" altLang="en-US" sz="1400" dirty="0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3576047" y="3953301"/>
            <a:ext cx="882461" cy="187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91260" y="5603788"/>
            <a:ext cx="44012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Multiple statistical </a:t>
            </a:r>
            <a:r>
              <a:rPr lang="zh-CN" altLang="en-US" sz="1400" dirty="0" smtClean="0"/>
              <a:t>analysis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and </a:t>
            </a:r>
            <a:r>
              <a:rPr lang="en-US" altLang="zh-CN" sz="1400" dirty="0" err="1"/>
              <a:t>univariate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analysis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TRUE) </a:t>
            </a:r>
            <a:endParaRPr lang="zh-CN" altLang="en-US" sz="1400" dirty="0"/>
          </a:p>
          <a:p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18451" y="5342178"/>
            <a:ext cx="32478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The number of permutation times for PLS-DA </a:t>
            </a:r>
            <a:r>
              <a:rPr lang="zh-CN" altLang="en-US" sz="1400" dirty="0" smtClean="0"/>
              <a:t>model</a:t>
            </a:r>
            <a:r>
              <a:rPr lang="en-US" altLang="zh-CN" sz="1400" dirty="0" smtClean="0"/>
              <a:t>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20) </a:t>
            </a:r>
            <a:endParaRPr lang="zh-CN" altLang="en-US" sz="1400" dirty="0"/>
          </a:p>
          <a:p>
            <a:endParaRPr lang="zh-CN" altLang="en-US" sz="1400" dirty="0"/>
          </a:p>
        </p:txBody>
      </p:sp>
      <p:sp>
        <p:nvSpPr>
          <p:cNvPr id="32" name="弧 31"/>
          <p:cNvSpPr/>
          <p:nvPr/>
        </p:nvSpPr>
        <p:spPr>
          <a:xfrm rot="13930689">
            <a:off x="238763" y="4087914"/>
            <a:ext cx="1985714" cy="1851610"/>
          </a:xfrm>
          <a:prstGeom prst="arc">
            <a:avLst/>
          </a:prstGeom>
          <a:ln>
            <a:head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3" name="弧 32"/>
          <p:cNvSpPr/>
          <p:nvPr/>
        </p:nvSpPr>
        <p:spPr>
          <a:xfrm rot="13930689">
            <a:off x="256384" y="4440137"/>
            <a:ext cx="1985714" cy="1851610"/>
          </a:xfrm>
          <a:prstGeom prst="arc">
            <a:avLst/>
          </a:prstGeom>
          <a:ln>
            <a:head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4" name="矩形 33"/>
          <p:cNvSpPr/>
          <p:nvPr/>
        </p:nvSpPr>
        <p:spPr>
          <a:xfrm>
            <a:off x="488242" y="5828597"/>
            <a:ext cx="37237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Principal components in </a:t>
            </a:r>
            <a:r>
              <a:rPr lang="zh-CN" altLang="en-US" sz="1400" dirty="0" smtClean="0"/>
              <a:t>PCA</a:t>
            </a:r>
            <a:r>
              <a:rPr lang="en-US" altLang="zh-CN" sz="1400" dirty="0" smtClean="0"/>
              <a:t>-PLS</a:t>
            </a:r>
            <a:r>
              <a:rPr lang="zh-CN" altLang="en-US" sz="1400" dirty="0" smtClean="0"/>
              <a:t> </a:t>
            </a:r>
            <a:r>
              <a:rPr lang="zh-CN" altLang="en-US" sz="1400" dirty="0"/>
              <a:t>model for the </a:t>
            </a:r>
            <a:r>
              <a:rPr lang="zh-CN" altLang="en-US" sz="1400" dirty="0" smtClean="0"/>
              <a:t>x</a:t>
            </a:r>
            <a:r>
              <a:rPr lang="en-US" altLang="zh-CN" sz="1400" dirty="0" smtClean="0"/>
              <a:t> or y</a:t>
            </a:r>
            <a:r>
              <a:rPr lang="zh-CN" altLang="en-US" sz="1400" dirty="0" smtClean="0"/>
              <a:t>-axis</a:t>
            </a:r>
            <a:r>
              <a:rPr lang="en-US" altLang="zh-CN" sz="1400" dirty="0" smtClean="0"/>
              <a:t> </a:t>
            </a:r>
            <a:r>
              <a:rPr lang="fr-FR" altLang="zh-CN" sz="1400" dirty="0"/>
              <a:t>(Default: </a:t>
            </a:r>
            <a:r>
              <a:rPr lang="fr-FR" altLang="zh-CN" sz="1400" dirty="0" smtClean="0"/>
              <a:t>1 and 2) </a:t>
            </a:r>
            <a:endParaRPr lang="zh-CN" altLang="en-US" sz="1400" dirty="0"/>
          </a:p>
          <a:p>
            <a:endParaRPr lang="zh-CN" altLang="en-US" sz="1400" dirty="0"/>
          </a:p>
        </p:txBody>
      </p:sp>
      <p:sp>
        <p:nvSpPr>
          <p:cNvPr id="35" name="弧 34"/>
          <p:cNvSpPr/>
          <p:nvPr/>
        </p:nvSpPr>
        <p:spPr>
          <a:xfrm rot="13930689">
            <a:off x="180367" y="4898968"/>
            <a:ext cx="2137747" cy="2055969"/>
          </a:xfrm>
          <a:prstGeom prst="arc">
            <a:avLst/>
          </a:prstGeom>
          <a:ln>
            <a:head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18452" y="6427516"/>
            <a:ext cx="7149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The number of variables in Gini plot of Randomforest model (=&lt; 100)</a:t>
            </a:r>
            <a:r>
              <a:rPr lang="zh-CN" altLang="en-US" sz="1400" dirty="0" smtClean="0"/>
              <a:t>.</a:t>
            </a:r>
            <a:r>
              <a:rPr lang="en-US" altLang="zh-CN" sz="1400" dirty="0" smtClean="0"/>
              <a:t> </a:t>
            </a:r>
            <a:r>
              <a:rPr lang="fr-FR" altLang="zh-CN" sz="1400" dirty="0"/>
              <a:t>(Default: 20) </a:t>
            </a:r>
            <a:endParaRPr lang="zh-CN" altLang="en-US" sz="1400" dirty="0"/>
          </a:p>
          <a:p>
            <a:endParaRPr lang="zh-CN" altLang="en-US" sz="1400" dirty="0"/>
          </a:p>
        </p:txBody>
      </p:sp>
      <p:grpSp>
        <p:nvGrpSpPr>
          <p:cNvPr id="24" name="组 23"/>
          <p:cNvGrpSpPr/>
          <p:nvPr/>
        </p:nvGrpSpPr>
        <p:grpSpPr>
          <a:xfrm>
            <a:off x="2523057" y="416148"/>
            <a:ext cx="4280732" cy="707864"/>
            <a:chOff x="3947" y="1254998"/>
            <a:chExt cx="1179774" cy="707864"/>
          </a:xfrm>
        </p:grpSpPr>
        <p:sp>
          <p:nvSpPr>
            <p:cNvPr id="25" name="圆角矩形 24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 dirty="0" smtClean="0"/>
                <a:t>Parameters for </a:t>
              </a:r>
              <a:r>
                <a:rPr lang="en-US" altLang="zh-CN" sz="2000" b="1" dirty="0"/>
                <a:t>S</a:t>
              </a:r>
              <a:r>
                <a:rPr lang="en-US" altLang="zh-CN" sz="2000" b="1" kern="1200" dirty="0" smtClean="0"/>
                <a:t>tatistical </a:t>
              </a:r>
              <a:r>
                <a:rPr lang="en-US" altLang="zh-CN" sz="2000" b="1" dirty="0"/>
                <a:t>A</a:t>
              </a:r>
              <a:r>
                <a:rPr lang="en-US" altLang="zh-CN" sz="2000" b="1" kern="1200" dirty="0" smtClean="0"/>
                <a:t>nalysis </a:t>
              </a:r>
              <a:endParaRPr lang="zh-CN" altLang="en-US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431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324057" y="218774"/>
            <a:ext cx="4280732" cy="707864"/>
            <a:chOff x="3947" y="1254998"/>
            <a:chExt cx="1179774" cy="707864"/>
          </a:xfrm>
        </p:grpSpPr>
        <p:sp>
          <p:nvSpPr>
            <p:cNvPr id="5" name="圆角矩形 4"/>
            <p:cNvSpPr/>
            <p:nvPr/>
          </p:nvSpPr>
          <p:spPr>
            <a:xfrm>
              <a:off x="3947" y="1254998"/>
              <a:ext cx="1179774" cy="7078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4"/>
            <p:cNvSpPr/>
            <p:nvPr/>
          </p:nvSpPr>
          <p:spPr>
            <a:xfrm>
              <a:off x="24680" y="1275731"/>
              <a:ext cx="1138308" cy="66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 dirty="0" smtClean="0"/>
                <a:t>Data inputs for </a:t>
              </a:r>
              <a:r>
                <a:rPr lang="en-US" altLang="zh-CN" sz="2000" b="1" kern="1200" dirty="0" err="1" smtClean="0"/>
                <a:t>statTarget</a:t>
              </a:r>
              <a:endParaRPr lang="zh-CN" altLang="en-US" sz="2000" b="1" kern="1200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990600" y="1637437"/>
            <a:ext cx="7258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rgbClr val="262626"/>
                </a:solidFill>
                <a:latin typeface="Consolas" charset="0"/>
              </a:rPr>
              <a:t>transX</a:t>
            </a:r>
            <a:r>
              <a:rPr lang="en-US" altLang="zh-CN" b="1" i="1" dirty="0">
                <a:solidFill>
                  <a:srgbClr val="262626"/>
                </a:solidFill>
                <a:latin typeface="Consolas" charset="0"/>
              </a:rPr>
              <a:t>() </a:t>
            </a:r>
            <a:r>
              <a:rPr lang="en-US" altLang="zh-CN" dirty="0">
                <a:solidFill>
                  <a:srgbClr val="262626"/>
                </a:solidFill>
                <a:latin typeface="Consolas" charset="0"/>
              </a:rPr>
              <a:t>is to generate </a:t>
            </a:r>
            <a:r>
              <a:rPr lang="en-US" altLang="zh-CN" dirty="0" err="1">
                <a:solidFill>
                  <a:srgbClr val="262626"/>
                </a:solidFill>
                <a:latin typeface="Consolas" charset="0"/>
              </a:rPr>
              <a:t>statTarget</a:t>
            </a:r>
            <a:r>
              <a:rPr lang="en-US" altLang="zh-CN" dirty="0">
                <a:solidFill>
                  <a:srgbClr val="262626"/>
                </a:solidFill>
                <a:latin typeface="Consolas" charset="0"/>
              </a:rPr>
              <a:t> inputs from Mass Spectrometry Data </a:t>
            </a:r>
            <a:r>
              <a:rPr lang="en-US" altLang="zh-CN" dirty="0" smtClean="0">
                <a:solidFill>
                  <a:srgbClr val="262626"/>
                </a:solidFill>
                <a:latin typeface="Consolas" charset="0"/>
              </a:rPr>
              <a:t>software, </a:t>
            </a:r>
            <a:r>
              <a:rPr lang="en-US" altLang="zh-CN" dirty="0">
                <a:solidFill>
                  <a:srgbClr val="262626"/>
                </a:solidFill>
                <a:latin typeface="Consolas" charset="0"/>
              </a:rPr>
              <a:t>like XCMS</a:t>
            </a:r>
            <a:r>
              <a:rPr lang="en-US" altLang="zh-CN" dirty="0" smtClean="0">
                <a:solidFill>
                  <a:srgbClr val="262626"/>
                </a:solidFill>
                <a:latin typeface="Consolas" charset="0"/>
              </a:rPr>
              <a:t>.</a:t>
            </a:r>
          </a:p>
          <a:p>
            <a:endParaRPr lang="en-US" altLang="zh-CN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altLang="zh-CN" b="1" i="1" dirty="0" err="1">
                <a:solidFill>
                  <a:srgbClr val="262626"/>
                </a:solidFill>
                <a:latin typeface="Consolas" charset="0"/>
              </a:rPr>
              <a:t>transX</a:t>
            </a:r>
            <a:r>
              <a:rPr lang="en-US" altLang="zh-CN" b="1" i="1" dirty="0">
                <a:solidFill>
                  <a:srgbClr val="262626"/>
                </a:solidFill>
                <a:latin typeface="Consolas" charset="0"/>
              </a:rPr>
              <a:t>() </a:t>
            </a:r>
            <a:r>
              <a:rPr lang="en-US" altLang="zh-CN" dirty="0">
                <a:solidFill>
                  <a:srgbClr val="262626"/>
                </a:solidFill>
                <a:latin typeface="Consolas" charset="0"/>
              </a:rPr>
              <a:t>directly read the .</a:t>
            </a:r>
            <a:r>
              <a:rPr lang="en-US" altLang="zh-CN" dirty="0" err="1">
                <a:solidFill>
                  <a:srgbClr val="262626"/>
                </a:solidFill>
                <a:latin typeface="Consolas" charset="0"/>
              </a:rPr>
              <a:t>tsv</a:t>
            </a:r>
            <a:r>
              <a:rPr lang="en-US" altLang="zh-CN" dirty="0">
                <a:solidFill>
                  <a:srgbClr val="262626"/>
                </a:solidFill>
                <a:latin typeface="Consolas" charset="0"/>
              </a:rPr>
              <a:t> file from </a:t>
            </a:r>
            <a:r>
              <a:rPr lang="en-US" altLang="zh-CN" dirty="0" err="1">
                <a:solidFill>
                  <a:srgbClr val="262626"/>
                </a:solidFill>
                <a:latin typeface="Consolas" charset="0"/>
              </a:rPr>
              <a:t>diffreport</a:t>
            </a:r>
            <a:r>
              <a:rPr lang="en-US" altLang="zh-CN" dirty="0">
                <a:solidFill>
                  <a:srgbClr val="262626"/>
                </a:solidFill>
                <a:latin typeface="Consolas" charset="0"/>
              </a:rPr>
              <a:t> function in XCMS software.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0600" y="3486150"/>
            <a:ext cx="7067550" cy="2324100"/>
          </a:xfrm>
          <a:prstGeom prst="rect">
            <a:avLst/>
          </a:prstGeom>
          <a:solidFill>
            <a:schemeClr val="accent1">
              <a:alpha val="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i="1" dirty="0" err="1">
                <a:solidFill>
                  <a:schemeClr val="tx1"/>
                </a:solidFill>
              </a:rPr>
              <a:t>datpath</a:t>
            </a:r>
            <a:r>
              <a:rPr kumimoji="1" lang="en-US" altLang="zh-CN" i="1" dirty="0">
                <a:solidFill>
                  <a:schemeClr val="tx1"/>
                </a:solidFill>
              </a:rPr>
              <a:t> &lt;- </a:t>
            </a:r>
            <a:r>
              <a:rPr kumimoji="1" lang="en-US" altLang="zh-CN" i="1" dirty="0" err="1">
                <a:solidFill>
                  <a:schemeClr val="tx1"/>
                </a:solidFill>
              </a:rPr>
              <a:t>system.file</a:t>
            </a:r>
            <a:r>
              <a:rPr kumimoji="1" lang="en-US" altLang="zh-CN" i="1" dirty="0">
                <a:solidFill>
                  <a:schemeClr val="tx1"/>
                </a:solidFill>
              </a:rPr>
              <a:t>("</a:t>
            </a:r>
            <a:r>
              <a:rPr kumimoji="1" lang="en-US" altLang="zh-CN" i="1" dirty="0" err="1">
                <a:solidFill>
                  <a:schemeClr val="tx1"/>
                </a:solidFill>
              </a:rPr>
              <a:t>extdata</a:t>
            </a:r>
            <a:r>
              <a:rPr kumimoji="1" lang="en-US" altLang="zh-CN" i="1" dirty="0">
                <a:solidFill>
                  <a:schemeClr val="tx1"/>
                </a:solidFill>
              </a:rPr>
              <a:t>",package = "</a:t>
            </a:r>
            <a:r>
              <a:rPr kumimoji="1" lang="en-US" altLang="zh-CN" i="1" dirty="0" err="1">
                <a:solidFill>
                  <a:schemeClr val="tx1"/>
                </a:solidFill>
              </a:rPr>
              <a:t>statTarget</a:t>
            </a:r>
            <a:r>
              <a:rPr kumimoji="1" lang="en-US" altLang="zh-CN" i="1" dirty="0">
                <a:solidFill>
                  <a:schemeClr val="tx1"/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kumimoji="1" lang="en-US" altLang="zh-CN" i="1" dirty="0">
                <a:solidFill>
                  <a:schemeClr val="tx1"/>
                </a:solidFill>
              </a:rPr>
              <a:t>data &lt;- paste(</a:t>
            </a:r>
            <a:r>
              <a:rPr kumimoji="1" lang="en-US" altLang="zh-CN" i="1" dirty="0" err="1">
                <a:solidFill>
                  <a:schemeClr val="tx1"/>
                </a:solidFill>
              </a:rPr>
              <a:t>datpath</a:t>
            </a:r>
            <a:r>
              <a:rPr kumimoji="1" lang="en-US" altLang="zh-CN" i="1" dirty="0">
                <a:solidFill>
                  <a:schemeClr val="tx1"/>
                </a:solidFill>
              </a:rPr>
              <a:t>,"</a:t>
            </a:r>
            <a:r>
              <a:rPr kumimoji="1" lang="en-US" altLang="zh-CN" i="1" dirty="0" err="1">
                <a:solidFill>
                  <a:schemeClr val="tx1"/>
                </a:solidFill>
              </a:rPr>
              <a:t>xcmsOutput.tsv</a:t>
            </a:r>
            <a:r>
              <a:rPr kumimoji="1" lang="en-US" altLang="zh-CN" i="1" dirty="0">
                <a:solidFill>
                  <a:schemeClr val="tx1"/>
                </a:solidFill>
              </a:rPr>
              <a:t>", </a:t>
            </a:r>
            <a:r>
              <a:rPr kumimoji="1" lang="en-US" altLang="zh-CN" i="1" dirty="0" err="1">
                <a:solidFill>
                  <a:schemeClr val="tx1"/>
                </a:solidFill>
              </a:rPr>
              <a:t>sep</a:t>
            </a:r>
            <a:r>
              <a:rPr kumimoji="1" lang="en-US" altLang="zh-CN" i="1" dirty="0">
                <a:solidFill>
                  <a:schemeClr val="tx1"/>
                </a:solidFill>
              </a:rPr>
              <a:t>="/")</a:t>
            </a:r>
          </a:p>
          <a:p>
            <a:pPr>
              <a:lnSpc>
                <a:spcPct val="150000"/>
              </a:lnSpc>
            </a:pPr>
            <a:r>
              <a:rPr kumimoji="1" lang="en-US" altLang="zh-CN" i="1" dirty="0" err="1">
                <a:solidFill>
                  <a:schemeClr val="tx1"/>
                </a:solidFill>
              </a:rPr>
              <a:t>transX</a:t>
            </a:r>
            <a:r>
              <a:rPr kumimoji="1" lang="en-US" altLang="zh-CN" i="1" dirty="0">
                <a:solidFill>
                  <a:schemeClr val="tx1"/>
                </a:solidFill>
              </a:rPr>
              <a:t>(data,"</a:t>
            </a:r>
            <a:r>
              <a:rPr kumimoji="1" lang="en-US" altLang="zh-CN" i="1" dirty="0" err="1">
                <a:solidFill>
                  <a:schemeClr val="tx1"/>
                </a:solidFill>
              </a:rPr>
              <a:t>xcms</a:t>
            </a:r>
            <a:r>
              <a:rPr kumimoji="1" lang="en-US" altLang="zh-CN" i="1" dirty="0">
                <a:solidFill>
                  <a:schemeClr val="tx1"/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kumimoji="1" lang="en-US" altLang="zh-CN" i="1" dirty="0" err="1">
                <a:solidFill>
                  <a:schemeClr val="tx1"/>
                </a:solidFill>
              </a:rPr>
              <a:t>transCode</a:t>
            </a:r>
            <a:r>
              <a:rPr kumimoji="1" lang="en-US" altLang="zh-CN" i="1" dirty="0">
                <a:solidFill>
                  <a:schemeClr val="tx1"/>
                </a:solidFill>
              </a:rPr>
              <a:t>(data,"</a:t>
            </a:r>
            <a:r>
              <a:rPr kumimoji="1" lang="en-US" altLang="zh-CN" i="1" dirty="0" err="1">
                <a:solidFill>
                  <a:schemeClr val="tx1"/>
                </a:solidFill>
              </a:rPr>
              <a:t>xcms</a:t>
            </a:r>
            <a:r>
              <a:rPr kumimoji="1" lang="en-US" altLang="zh-CN" i="1" dirty="0" smtClean="0">
                <a:solidFill>
                  <a:schemeClr val="tx1"/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kumimoji="1" lang="en-US" altLang="zh-CN" i="1" dirty="0" smtClean="0">
                <a:solidFill>
                  <a:schemeClr val="tx1"/>
                </a:solidFill>
              </a:rPr>
              <a:t>#</a:t>
            </a:r>
            <a:r>
              <a:rPr kumimoji="1" lang="en-US" altLang="zh-CN" i="1" dirty="0" err="1" smtClean="0">
                <a:solidFill>
                  <a:schemeClr val="tx1"/>
                </a:solidFill>
              </a:rPr>
              <a:t>statTarget</a:t>
            </a:r>
            <a:r>
              <a:rPr kumimoji="1" lang="en-US" altLang="zh-CN" i="1" dirty="0" smtClean="0">
                <a:solidFill>
                  <a:schemeClr val="tx1"/>
                </a:solidFill>
              </a:rPr>
              <a:t> Version &gt;= 1.5.6</a:t>
            </a:r>
            <a:endParaRPr kumimoji="1" lang="zh-CN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7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1104</Words>
  <Application>Microsoft Macintosh PowerPoint</Application>
  <PresentationFormat>全屏显示(4:3)</PresentationFormat>
  <Paragraphs>344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ArialMT</vt:lpstr>
      <vt:lpstr>Calibri</vt:lpstr>
      <vt:lpstr>Consolas</vt:lpstr>
      <vt:lpstr>Helvetica</vt:lpstr>
      <vt:lpstr>Wawati SC</vt:lpstr>
      <vt:lpstr>宋体</vt:lpstr>
      <vt:lpstr>Office 主题​​</vt:lpstr>
      <vt:lpstr>A new R package  statTarget  Hemi Luan   hemi.luan@gmail.com; hm-luan@msn.com  Hong Kong Baptist University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luan</dc:creator>
  <cp:lastModifiedBy>Microsoft Office 用户</cp:lastModifiedBy>
  <cp:revision>85</cp:revision>
  <dcterms:created xsi:type="dcterms:W3CDTF">2014-11-27T07:38:09Z</dcterms:created>
  <dcterms:modified xsi:type="dcterms:W3CDTF">2017-01-27T08:33:16Z</dcterms:modified>
</cp:coreProperties>
</file>